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36" r:id="rId2"/>
    <p:sldId id="369" r:id="rId3"/>
    <p:sldId id="370" r:id="rId4"/>
    <p:sldId id="373" r:id="rId5"/>
    <p:sldId id="361" r:id="rId6"/>
    <p:sldId id="385" r:id="rId7"/>
    <p:sldId id="376" r:id="rId8"/>
    <p:sldId id="346" r:id="rId9"/>
    <p:sldId id="351" r:id="rId10"/>
    <p:sldId id="352" r:id="rId11"/>
    <p:sldId id="353" r:id="rId12"/>
    <p:sldId id="357" r:id="rId13"/>
    <p:sldId id="358" r:id="rId14"/>
    <p:sldId id="386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BFACE"/>
    <a:srgbClr val="FF3300"/>
    <a:srgbClr val="FD65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2CFCDA-F128-46C9-A7E0-5B335FFB3089}" v="5" dt="2026-01-03T04:51:56.4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97336" autoAdjust="0"/>
  </p:normalViewPr>
  <p:slideViewPr>
    <p:cSldViewPr>
      <p:cViewPr varScale="1">
        <p:scale>
          <a:sx n="74" d="100"/>
          <a:sy n="74" d="100"/>
        </p:scale>
        <p:origin x="16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tal Cielo" userId="22ab7422b4b39532" providerId="LiveId" clId="{2CC1AD30-5ACB-45BD-A11C-9B092B9CFA1D}"/>
    <pc:docChg chg="custSel addSld delSld modSld sldOrd">
      <pc:chgData name="Dental Cielo" userId="22ab7422b4b39532" providerId="LiveId" clId="{2CC1AD30-5ACB-45BD-A11C-9B092B9CFA1D}" dt="2026-01-03T04:52:01.581" v="60" actId="47"/>
      <pc:docMkLst>
        <pc:docMk/>
      </pc:docMkLst>
      <pc:sldChg chg="del">
        <pc:chgData name="Dental Cielo" userId="22ab7422b4b39532" providerId="LiveId" clId="{2CC1AD30-5ACB-45BD-A11C-9B092B9CFA1D}" dt="2026-01-03T04:50:47.012" v="52" actId="47"/>
        <pc:sldMkLst>
          <pc:docMk/>
          <pc:sldMk cId="1313244627" sldId="347"/>
        </pc:sldMkLst>
      </pc:sldChg>
      <pc:sldChg chg="addSp delSp mod">
        <pc:chgData name="Dental Cielo" userId="22ab7422b4b39532" providerId="LiveId" clId="{2CC1AD30-5ACB-45BD-A11C-9B092B9CFA1D}" dt="2026-01-03T04:46:23.151" v="38" actId="478"/>
        <pc:sldMkLst>
          <pc:docMk/>
          <pc:sldMk cId="2898680408" sldId="361"/>
        </pc:sldMkLst>
        <pc:picChg chg="add del">
          <ac:chgData name="Dental Cielo" userId="22ab7422b4b39532" providerId="LiveId" clId="{2CC1AD30-5ACB-45BD-A11C-9B092B9CFA1D}" dt="2026-01-03T04:46:23.151" v="38" actId="478"/>
          <ac:picMkLst>
            <pc:docMk/>
            <pc:sldMk cId="2898680408" sldId="361"/>
            <ac:picMk id="2" creationId="{3C13ECEC-0835-E5B9-9C22-AA6597189FF4}"/>
          </ac:picMkLst>
        </pc:picChg>
      </pc:sldChg>
      <pc:sldChg chg="addSp delSp modSp del mod ord">
        <pc:chgData name="Dental Cielo" userId="22ab7422b4b39532" providerId="LiveId" clId="{2CC1AD30-5ACB-45BD-A11C-9B092B9CFA1D}" dt="2026-01-03T04:47:54.992" v="49" actId="47"/>
        <pc:sldMkLst>
          <pc:docMk/>
          <pc:sldMk cId="3958396694" sldId="363"/>
        </pc:sldMkLst>
        <pc:spChg chg="mod">
          <ac:chgData name="Dental Cielo" userId="22ab7422b4b39532" providerId="LiveId" clId="{2CC1AD30-5ACB-45BD-A11C-9B092B9CFA1D}" dt="2026-01-03T04:44:29.358" v="22" actId="20577"/>
          <ac:spMkLst>
            <pc:docMk/>
            <pc:sldMk cId="3958396694" sldId="363"/>
            <ac:spMk id="2" creationId="{00000000-0000-0000-0000-000000000000}"/>
          </ac:spMkLst>
        </pc:spChg>
        <pc:spChg chg="mod">
          <ac:chgData name="Dental Cielo" userId="22ab7422b4b39532" providerId="LiveId" clId="{2CC1AD30-5ACB-45BD-A11C-9B092B9CFA1D}" dt="2026-01-03T04:44:25.121" v="15" actId="1076"/>
          <ac:spMkLst>
            <pc:docMk/>
            <pc:sldMk cId="3958396694" sldId="363"/>
            <ac:spMk id="6" creationId="{00000000-0000-0000-0000-000000000000}"/>
          </ac:spMkLst>
        </pc:spChg>
        <pc:spChg chg="del">
          <ac:chgData name="Dental Cielo" userId="22ab7422b4b39532" providerId="LiveId" clId="{2CC1AD30-5ACB-45BD-A11C-9B092B9CFA1D}" dt="2026-01-03T04:44:07.623" v="14" actId="478"/>
          <ac:spMkLst>
            <pc:docMk/>
            <pc:sldMk cId="3958396694" sldId="363"/>
            <ac:spMk id="7" creationId="{00000000-0000-0000-0000-000000000000}"/>
          </ac:spMkLst>
        </pc:spChg>
        <pc:picChg chg="mod">
          <ac:chgData name="Dental Cielo" userId="22ab7422b4b39532" providerId="LiveId" clId="{2CC1AD30-5ACB-45BD-A11C-9B092B9CFA1D}" dt="2026-01-03T04:45:24.032" v="32" actId="1076"/>
          <ac:picMkLst>
            <pc:docMk/>
            <pc:sldMk cId="3958396694" sldId="363"/>
            <ac:picMk id="3" creationId="{00000000-0000-0000-0000-000000000000}"/>
          </ac:picMkLst>
        </pc:picChg>
        <pc:picChg chg="add mod modCrop">
          <ac:chgData name="Dental Cielo" userId="22ab7422b4b39532" providerId="LiveId" clId="{2CC1AD30-5ACB-45BD-A11C-9B092B9CFA1D}" dt="2026-01-03T04:45:06.880" v="29" actId="1076"/>
          <ac:picMkLst>
            <pc:docMk/>
            <pc:sldMk cId="3958396694" sldId="363"/>
            <ac:picMk id="4" creationId="{F007A05E-D0FB-D5A6-B76B-48F82D2754F9}"/>
          </ac:picMkLst>
        </pc:picChg>
        <pc:picChg chg="add mod modCrop">
          <ac:chgData name="Dental Cielo" userId="22ab7422b4b39532" providerId="LiveId" clId="{2CC1AD30-5ACB-45BD-A11C-9B092B9CFA1D}" dt="2026-01-03T04:45:51.497" v="35" actId="14100"/>
          <ac:picMkLst>
            <pc:docMk/>
            <pc:sldMk cId="3958396694" sldId="363"/>
            <ac:picMk id="8" creationId="{8100A55B-A9F0-9A3F-B936-BA03E8A0AE97}"/>
          </ac:picMkLst>
        </pc:picChg>
        <pc:picChg chg="mod">
          <ac:chgData name="Dental Cielo" userId="22ab7422b4b39532" providerId="LiveId" clId="{2CC1AD30-5ACB-45BD-A11C-9B092B9CFA1D}" dt="2026-01-03T04:45:11.592" v="30" actId="1076"/>
          <ac:picMkLst>
            <pc:docMk/>
            <pc:sldMk cId="3958396694" sldId="363"/>
            <ac:picMk id="9" creationId="{00000000-0000-0000-0000-000000000000}"/>
          </ac:picMkLst>
        </pc:picChg>
      </pc:sldChg>
      <pc:sldChg chg="del">
        <pc:chgData name="Dental Cielo" userId="22ab7422b4b39532" providerId="LiveId" clId="{2CC1AD30-5ACB-45BD-A11C-9B092B9CFA1D}" dt="2026-01-03T04:47:57.699" v="50" actId="47"/>
        <pc:sldMkLst>
          <pc:docMk/>
          <pc:sldMk cId="424235754" sldId="364"/>
        </pc:sldMkLst>
      </pc:sldChg>
      <pc:sldChg chg="del">
        <pc:chgData name="Dental Cielo" userId="22ab7422b4b39532" providerId="LiveId" clId="{2CC1AD30-5ACB-45BD-A11C-9B092B9CFA1D}" dt="2026-01-03T04:48:01.164" v="51" actId="47"/>
        <pc:sldMkLst>
          <pc:docMk/>
          <pc:sldMk cId="1512878056" sldId="374"/>
        </pc:sldMkLst>
      </pc:sldChg>
      <pc:sldChg chg="del">
        <pc:chgData name="Dental Cielo" userId="22ab7422b4b39532" providerId="LiveId" clId="{2CC1AD30-5ACB-45BD-A11C-9B092B9CFA1D}" dt="2026-01-03T04:51:40.641" v="55" actId="47"/>
        <pc:sldMkLst>
          <pc:docMk/>
          <pc:sldMk cId="1028797068" sldId="375"/>
        </pc:sldMkLst>
      </pc:sldChg>
      <pc:sldChg chg="del">
        <pc:chgData name="Dental Cielo" userId="22ab7422b4b39532" providerId="LiveId" clId="{2CC1AD30-5ACB-45BD-A11C-9B092B9CFA1D}" dt="2026-01-03T04:51:05.215" v="53" actId="47"/>
        <pc:sldMkLst>
          <pc:docMk/>
          <pc:sldMk cId="3429835513" sldId="378"/>
        </pc:sldMkLst>
      </pc:sldChg>
      <pc:sldChg chg="del">
        <pc:chgData name="Dental Cielo" userId="22ab7422b4b39532" providerId="LiveId" clId="{2CC1AD30-5ACB-45BD-A11C-9B092B9CFA1D}" dt="2026-01-03T04:51:08.117" v="54" actId="47"/>
        <pc:sldMkLst>
          <pc:docMk/>
          <pc:sldMk cId="232125098" sldId="379"/>
        </pc:sldMkLst>
      </pc:sldChg>
      <pc:sldChg chg="del">
        <pc:chgData name="Dental Cielo" userId="22ab7422b4b39532" providerId="LiveId" clId="{2CC1AD30-5ACB-45BD-A11C-9B092B9CFA1D}" dt="2026-01-03T04:51:42.082" v="56" actId="47"/>
        <pc:sldMkLst>
          <pc:docMk/>
          <pc:sldMk cId="2619428748" sldId="380"/>
        </pc:sldMkLst>
      </pc:sldChg>
      <pc:sldChg chg="del">
        <pc:chgData name="Dental Cielo" userId="22ab7422b4b39532" providerId="LiveId" clId="{2CC1AD30-5ACB-45BD-A11C-9B092B9CFA1D}" dt="2026-01-03T04:51:43.111" v="57" actId="47"/>
        <pc:sldMkLst>
          <pc:docMk/>
          <pc:sldMk cId="2644650942" sldId="381"/>
        </pc:sldMkLst>
      </pc:sldChg>
      <pc:sldChg chg="del">
        <pc:chgData name="Dental Cielo" userId="22ab7422b4b39532" providerId="LiveId" clId="{2CC1AD30-5ACB-45BD-A11C-9B092B9CFA1D}" dt="2026-01-03T04:51:44.755" v="58" actId="47"/>
        <pc:sldMkLst>
          <pc:docMk/>
          <pc:sldMk cId="4219647958" sldId="382"/>
        </pc:sldMkLst>
      </pc:sldChg>
      <pc:sldChg chg="delSp modSp del mod">
        <pc:chgData name="Dental Cielo" userId="22ab7422b4b39532" providerId="LiveId" clId="{2CC1AD30-5ACB-45BD-A11C-9B092B9CFA1D}" dt="2026-01-03T04:52:01.581" v="60" actId="47"/>
        <pc:sldMkLst>
          <pc:docMk/>
          <pc:sldMk cId="1232924193" sldId="383"/>
        </pc:sldMkLst>
        <pc:spChg chg="mod">
          <ac:chgData name="Dental Cielo" userId="22ab7422b4b39532" providerId="LiveId" clId="{2CC1AD30-5ACB-45BD-A11C-9B092B9CFA1D}" dt="2026-01-03T04:47:41.554" v="47" actId="1076"/>
          <ac:spMkLst>
            <pc:docMk/>
            <pc:sldMk cId="1232924193" sldId="383"/>
            <ac:spMk id="2" creationId="{00000000-0000-0000-0000-000000000000}"/>
          </ac:spMkLst>
        </pc:spChg>
        <pc:picChg chg="del mod">
          <ac:chgData name="Dental Cielo" userId="22ab7422b4b39532" providerId="LiveId" clId="{2CC1AD30-5ACB-45BD-A11C-9B092B9CFA1D}" dt="2026-01-03T04:47:01.232" v="42" actId="478"/>
          <ac:picMkLst>
            <pc:docMk/>
            <pc:sldMk cId="1232924193" sldId="383"/>
            <ac:picMk id="5" creationId="{00000000-0000-0000-0000-000000000000}"/>
          </ac:picMkLst>
        </pc:picChg>
      </pc:sldChg>
      <pc:sldChg chg="del">
        <pc:chgData name="Dental Cielo" userId="22ab7422b4b39532" providerId="LiveId" clId="{2CC1AD30-5ACB-45BD-A11C-9B092B9CFA1D}" dt="2026-01-03T04:47:49.962" v="48" actId="47"/>
        <pc:sldMkLst>
          <pc:docMk/>
          <pc:sldMk cId="838728777" sldId="384"/>
        </pc:sldMkLst>
      </pc:sldChg>
      <pc:sldChg chg="add">
        <pc:chgData name="Dental Cielo" userId="22ab7422b4b39532" providerId="LiveId" clId="{2CC1AD30-5ACB-45BD-A11C-9B092B9CFA1D}" dt="2026-01-03T04:46:20.594" v="37"/>
        <pc:sldMkLst>
          <pc:docMk/>
          <pc:sldMk cId="824802098" sldId="385"/>
        </pc:sldMkLst>
      </pc:sldChg>
      <pc:sldChg chg="add">
        <pc:chgData name="Dental Cielo" userId="22ab7422b4b39532" providerId="LiveId" clId="{2CC1AD30-5ACB-45BD-A11C-9B092B9CFA1D}" dt="2026-01-03T04:51:56.404" v="59"/>
        <pc:sldMkLst>
          <pc:docMk/>
          <pc:sldMk cId="534855649" sldId="3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66E45-1DAD-4795-9CB5-AE50244CF961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4D9CA-8FC5-4CE9-AC1A-33BAA9DCF35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8476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dirty="0"/>
              <a:t>Oval  , Cara larga, </a:t>
            </a:r>
            <a:r>
              <a:rPr lang="es-MX" sz="1200" dirty="0"/>
              <a:t>Tercios faciales, Simetría , </a:t>
            </a:r>
            <a:r>
              <a:rPr lang="es-ES" sz="1200" dirty="0"/>
              <a:t>Ligera desviación del mentón a la izquierda.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45351-2BBA-4D32-AEF6-86D9860061FA}" type="slidenum">
              <a:rPr lang="es-MX" smtClean="0"/>
              <a:pPr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84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rgbClr val="FF3300"/>
                </a:solidFill>
              </a:rPr>
              <a:t>En caso de que la conversión </a:t>
            </a:r>
            <a:r>
              <a:rPr lang="es-ES" sz="1200" dirty="0" err="1">
                <a:solidFill>
                  <a:srgbClr val="FF3300"/>
                </a:solidFill>
              </a:rPr>
              <a:t>cefalométrica</a:t>
            </a:r>
            <a:r>
              <a:rPr lang="es-ES" sz="1200" dirty="0">
                <a:solidFill>
                  <a:srgbClr val="FF3300"/>
                </a:solidFill>
              </a:rPr>
              <a:t> sea mayor de 2 mm. Se deberá realizar cefalometrías en OC y RC</a:t>
            </a:r>
            <a:endParaRPr lang="es-MX" sz="1200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s-MX" altLang="es-MX" dirty="0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C44417F-9169-44A2-9646-F67CDC833C40}" type="slidenum">
              <a:rPr lang="es-MX" altLang="es-MX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es-MX" altLang="es-MX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2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312D38D-3915-4A85-A4C0-33F736CF79DF}" type="slidenum">
              <a:rPr lang="es-MX" altLang="es-MX"/>
              <a:pPr eaLnBrk="1" hangingPunct="1">
                <a:spcBef>
                  <a:spcPct val="0"/>
                </a:spcBef>
              </a:pPr>
              <a:t>13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74170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91D83-2516-4E14-95AC-EFD48CC38049}" type="datetimeFigureOut">
              <a:rPr lang="es-MX" smtClean="0"/>
              <a:pPr/>
              <a:t>02/01/2026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A19E2-9908-46DE-BDBF-9155C325041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1143000"/>
          </a:xfrm>
        </p:spPr>
        <p:txBody>
          <a:bodyPr>
            <a:normAutofit/>
          </a:bodyPr>
          <a:lstStyle/>
          <a:p>
            <a:pPr algn="l"/>
            <a:r>
              <a:rPr lang="es-MX" dirty="0"/>
              <a:t>DATOS DEL PACIENTE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987008" cy="47811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MX" sz="2600" dirty="0"/>
              <a:t>Leonardo Vargas Rodríguez</a:t>
            </a:r>
          </a:p>
          <a:p>
            <a:pPr>
              <a:buNone/>
            </a:pPr>
            <a:r>
              <a:rPr lang="es-MX" sz="2600" dirty="0"/>
              <a:t>Sexo:	Masculino</a:t>
            </a:r>
          </a:p>
          <a:p>
            <a:pPr>
              <a:buNone/>
            </a:pPr>
            <a:r>
              <a:rPr lang="es-MX" sz="2600" dirty="0"/>
              <a:t>Fecha de nacimiento</a:t>
            </a:r>
            <a:r>
              <a:rPr lang="es-MX" sz="2600"/>
              <a:t>: 18/03/2003</a:t>
            </a:r>
            <a:endParaRPr lang="es-MX" sz="2600" dirty="0"/>
          </a:p>
          <a:p>
            <a:pPr>
              <a:buNone/>
            </a:pPr>
            <a:r>
              <a:rPr lang="es-MX" sz="2600" dirty="0"/>
              <a:t>Edad:	9 años </a:t>
            </a:r>
          </a:p>
          <a:p>
            <a:endParaRPr lang="es-MX" sz="2600" dirty="0"/>
          </a:p>
          <a:p>
            <a:pPr>
              <a:buNone/>
            </a:pPr>
            <a:r>
              <a:rPr lang="es-MX" sz="2600" dirty="0"/>
              <a:t>ANTECEDENTES MÉDICOS: SDP</a:t>
            </a:r>
          </a:p>
          <a:p>
            <a:pPr>
              <a:buNone/>
            </a:pPr>
            <a:r>
              <a:rPr lang="es-MX" sz="2600" dirty="0"/>
              <a:t> </a:t>
            </a:r>
          </a:p>
          <a:p>
            <a:pPr>
              <a:buNone/>
            </a:pPr>
            <a:endParaRPr lang="es-MX" sz="2600" dirty="0"/>
          </a:p>
          <a:p>
            <a:endParaRPr lang="es-MX" sz="2600" dirty="0"/>
          </a:p>
          <a:p>
            <a:pPr>
              <a:buNone/>
            </a:pPr>
            <a:r>
              <a:rPr lang="es-MX" sz="2600" dirty="0"/>
              <a:t>MOTIVO DE LA CONSULTA: </a:t>
            </a:r>
          </a:p>
          <a:p>
            <a:pPr>
              <a:buNone/>
            </a:pPr>
            <a:r>
              <a:rPr lang="es-MX" sz="2600" dirty="0"/>
              <a:t>	</a:t>
            </a:r>
          </a:p>
          <a:p>
            <a:pPr>
              <a:buNone/>
            </a:pPr>
            <a:r>
              <a:rPr lang="es-MX" sz="2600" dirty="0"/>
              <a:t>			</a:t>
            </a:r>
            <a:r>
              <a:rPr lang="es-MX" sz="2600" i="1" dirty="0"/>
              <a:t>“RESPIRADOR ORAL”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120303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4" t="15960" r="20756" b="30580"/>
          <a:stretch/>
        </p:blipFill>
        <p:spPr>
          <a:xfrm>
            <a:off x="5724127" y="1417638"/>
            <a:ext cx="3032897" cy="337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1775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4081" t="13236" r="3273" b="13143"/>
          <a:stretch/>
        </p:blipFill>
        <p:spPr>
          <a:xfrm rot="16200000">
            <a:off x="1385863" y="-1049861"/>
            <a:ext cx="6339137" cy="89552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422" y="141708"/>
            <a:ext cx="573074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0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120303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CuadroTexto 1"/>
          <p:cNvSpPr txBox="1"/>
          <p:nvPr/>
        </p:nvSpPr>
        <p:spPr>
          <a:xfrm>
            <a:off x="4860032" y="26064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PRE-ERP</a:t>
            </a:r>
          </a:p>
          <a:p>
            <a:r>
              <a:rPr lang="es-MX" dirty="0"/>
              <a:t>RESPUESTAS POSITIVAS: 10</a:t>
            </a: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51383" r="1832" b="10734"/>
          <a:stretch/>
        </p:blipFill>
        <p:spPr>
          <a:xfrm rot="16200000">
            <a:off x="-871669" y="1285035"/>
            <a:ext cx="6525741" cy="4476962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5244" t="4755" r="57181" b="30970"/>
          <a:stretch/>
        </p:blipFill>
        <p:spPr>
          <a:xfrm>
            <a:off x="4629681" y="1412776"/>
            <a:ext cx="448361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08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0" t="25792" r="34522" b="27936"/>
          <a:stretch/>
        </p:blipFill>
        <p:spPr>
          <a:xfrm>
            <a:off x="3131840" y="44624"/>
            <a:ext cx="5927144" cy="66967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7" t="14299" r="23131" b="23752"/>
          <a:stretch/>
        </p:blipFill>
        <p:spPr>
          <a:xfrm>
            <a:off x="81645" y="44316"/>
            <a:ext cx="4850395" cy="6697052"/>
          </a:xfrm>
          <a:prstGeom prst="rect">
            <a:avLst/>
          </a:prstGeom>
        </p:spPr>
      </p:pic>
      <p:cxnSp>
        <p:nvCxnSpPr>
          <p:cNvPr id="7" name="6 Conector recto"/>
          <p:cNvCxnSpPr/>
          <p:nvPr/>
        </p:nvCxnSpPr>
        <p:spPr>
          <a:xfrm>
            <a:off x="470394" y="1772816"/>
            <a:ext cx="396044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539552" y="2492896"/>
            <a:ext cx="396044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395536" y="3789040"/>
            <a:ext cx="396044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478707" y="5013176"/>
            <a:ext cx="396044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>
            <a:cxnSpLocks/>
          </p:cNvCxnSpPr>
          <p:nvPr/>
        </p:nvCxnSpPr>
        <p:spPr>
          <a:xfrm flipV="1">
            <a:off x="2483768" y="815686"/>
            <a:ext cx="0" cy="5668112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>
            <a:cxnSpLocks/>
          </p:cNvCxnSpPr>
          <p:nvPr/>
        </p:nvCxnSpPr>
        <p:spPr>
          <a:xfrm>
            <a:off x="4036976" y="1772816"/>
            <a:ext cx="449888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4462754" y="2512689"/>
            <a:ext cx="3790938" cy="1026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>
            <a:cxnSpLocks/>
          </p:cNvCxnSpPr>
          <p:nvPr/>
        </p:nvCxnSpPr>
        <p:spPr>
          <a:xfrm>
            <a:off x="4462754" y="3789040"/>
            <a:ext cx="406968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>
            <a:cxnSpLocks/>
          </p:cNvCxnSpPr>
          <p:nvPr/>
        </p:nvCxnSpPr>
        <p:spPr>
          <a:xfrm>
            <a:off x="4398216" y="5013176"/>
            <a:ext cx="406968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8244408" y="4219500"/>
            <a:ext cx="42862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4795070" y="3789040"/>
            <a:ext cx="292147" cy="1224136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4775629" y="2492896"/>
            <a:ext cx="311587" cy="1302051"/>
          </a:xfrm>
          <a:prstGeom prst="rect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0432" y="120303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1511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927" y="40851"/>
            <a:ext cx="573074" cy="695004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79511" y="332656"/>
            <a:ext cx="296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u="sng" dirty="0"/>
              <a:t>PRETRATAMIENTO</a:t>
            </a:r>
          </a:p>
          <a:p>
            <a:pPr algn="ctr"/>
            <a:r>
              <a:rPr lang="es-MX" u="sng" dirty="0"/>
              <a:t>EXPANSIÓN RÁPIDA PALATINA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5" t="18482" r="23490" b="32218"/>
          <a:stretch/>
        </p:blipFill>
        <p:spPr>
          <a:xfrm>
            <a:off x="3131840" y="40851"/>
            <a:ext cx="2880320" cy="33843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t="25850" r="33200" b="30050"/>
          <a:stretch/>
        </p:blipFill>
        <p:spPr>
          <a:xfrm>
            <a:off x="6149551" y="1700808"/>
            <a:ext cx="2866604" cy="316835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1" t="24801" r="18279" b="30193"/>
          <a:stretch/>
        </p:blipFill>
        <p:spPr>
          <a:xfrm>
            <a:off x="179512" y="1700807"/>
            <a:ext cx="2814575" cy="317481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l="2565" t="2132" r="2565"/>
          <a:stretch/>
        </p:blipFill>
        <p:spPr>
          <a:xfrm>
            <a:off x="3131839" y="3501008"/>
            <a:ext cx="2880321" cy="330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80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134CB-3C36-96C2-6E2F-A1A67BA8C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1FF40-8856-E1AF-8116-C1B8B1B2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636"/>
            <a:ext cx="8229600" cy="1143000"/>
          </a:xfrm>
        </p:spPr>
        <p:txBody>
          <a:bodyPr/>
          <a:lstStyle/>
          <a:p>
            <a:r>
              <a:rPr lang="es-MX" dirty="0"/>
              <a:t>POSTURA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756420-2361-C35E-5417-A3AD29866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263" y="124923"/>
            <a:ext cx="573074" cy="70110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76461F3-40AC-2552-BACA-701E6F2C8BC4}"/>
              </a:ext>
            </a:extLst>
          </p:cNvPr>
          <p:cNvSpPr txBox="1"/>
          <p:nvPr/>
        </p:nvSpPr>
        <p:spPr>
          <a:xfrm>
            <a:off x="4055872" y="1002359"/>
            <a:ext cx="2000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u="sng" dirty="0"/>
              <a:t>PRE-ERP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3975B1-70D5-9986-38DA-C9044273B8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8" t="25126" r="33501" b="6108"/>
          <a:stretch/>
        </p:blipFill>
        <p:spPr>
          <a:xfrm>
            <a:off x="2649428" y="1568917"/>
            <a:ext cx="1872208" cy="51239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C729B24-61EA-368A-26F6-2E1EE06F1A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4" t="20850" r="30632" b="9749"/>
          <a:stretch/>
        </p:blipFill>
        <p:spPr>
          <a:xfrm>
            <a:off x="4768547" y="1558752"/>
            <a:ext cx="1928210" cy="514426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E0420DB-D5B6-0B44-D2C2-BA17C9422A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225"/>
          <a:stretch>
            <a:fillRect/>
          </a:stretch>
        </p:blipFill>
        <p:spPr>
          <a:xfrm>
            <a:off x="6943668" y="1558752"/>
            <a:ext cx="1731414" cy="51442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44A802-B005-6847-1320-7EDE008AE9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97" b="2318"/>
          <a:stretch>
            <a:fillRect/>
          </a:stretch>
        </p:blipFill>
        <p:spPr>
          <a:xfrm>
            <a:off x="713274" y="1585117"/>
            <a:ext cx="1662053" cy="511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02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4542" t="10625" r="24542" b="17516"/>
          <a:stretch/>
        </p:blipFill>
        <p:spPr>
          <a:xfrm>
            <a:off x="2555776" y="216024"/>
            <a:ext cx="4321480" cy="3429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24542" t="23422" r="24542" b="16532"/>
          <a:stretch/>
        </p:blipFill>
        <p:spPr>
          <a:xfrm>
            <a:off x="2555776" y="3645024"/>
            <a:ext cx="434408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38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120303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2" t="33895" r="15409" b="39303"/>
          <a:stretch/>
        </p:blipFill>
        <p:spPr>
          <a:xfrm>
            <a:off x="827584" y="1844824"/>
            <a:ext cx="7420253" cy="328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01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es-MX" dirty="0"/>
              <a:t>ORTOPANTOMOGRAFÍA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0432" y="116632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7470" t="8873" b="17194"/>
          <a:stretch/>
        </p:blipFill>
        <p:spPr>
          <a:xfrm rot="16200000">
            <a:off x="1726133" y="-871195"/>
            <a:ext cx="5705902" cy="908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35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17911" t="7737" r="4478" b="9147"/>
          <a:stretch/>
        </p:blipFill>
        <p:spPr>
          <a:xfrm rot="16200000">
            <a:off x="2213433" y="-1017800"/>
            <a:ext cx="4748923" cy="9041219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476672"/>
            <a:ext cx="7467600" cy="288032"/>
          </a:xfrm>
        </p:spPr>
        <p:txBody>
          <a:bodyPr>
            <a:normAutofit fontScale="90000"/>
          </a:bodyPr>
          <a:lstStyle/>
          <a:p>
            <a:r>
              <a:rPr lang="es-MX" dirty="0"/>
              <a:t>TRAZADO ORTOPANTOMOGRAFIA</a:t>
            </a:r>
          </a:p>
        </p:txBody>
      </p:sp>
      <p:cxnSp>
        <p:nvCxnSpPr>
          <p:cNvPr id="6" name="5 Conector recto"/>
          <p:cNvCxnSpPr/>
          <p:nvPr/>
        </p:nvCxnSpPr>
        <p:spPr>
          <a:xfrm flipH="1">
            <a:off x="899592" y="2987627"/>
            <a:ext cx="1907704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116632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4CE62B32-DDDD-4984-BB1F-46B0E947F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37" y="2996952"/>
            <a:ext cx="8678650" cy="3348372"/>
          </a:xfrm>
        </p:spPr>
        <p:txBody>
          <a:bodyPr>
            <a:normAutofit/>
          </a:bodyPr>
          <a:lstStyle/>
          <a:p>
            <a:r>
              <a:rPr lang="es-MX" sz="2800" dirty="0"/>
              <a:t>46 mm                                                                           48 mm                                 </a:t>
            </a:r>
          </a:p>
          <a:p>
            <a:r>
              <a:rPr lang="es-MX" sz="2800" dirty="0"/>
              <a:t>24 mm                                                                        26.5 mm</a:t>
            </a:r>
          </a:p>
          <a:p>
            <a:endParaRPr lang="es-MX" sz="2800" dirty="0"/>
          </a:p>
          <a:p>
            <a:r>
              <a:rPr lang="es-MX" sz="2800" dirty="0"/>
              <a:t>75 mm                                                                           82 mm                     </a:t>
            </a:r>
          </a:p>
        </p:txBody>
      </p:sp>
      <p:sp>
        <p:nvSpPr>
          <p:cNvPr id="4" name="AutoShape 2" descr="blob:https://web.whatsapp.com/0d74e9c3-fbb8-4a95-8a74-fd53bbd86f9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Elipse 2"/>
          <p:cNvSpPr/>
          <p:nvPr/>
        </p:nvSpPr>
        <p:spPr>
          <a:xfrm>
            <a:off x="4355976" y="3501008"/>
            <a:ext cx="43204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" name="Conector recto de flecha 9"/>
          <p:cNvCxnSpPr/>
          <p:nvPr/>
        </p:nvCxnSpPr>
        <p:spPr>
          <a:xfrm flipV="1">
            <a:off x="1691680" y="3789040"/>
            <a:ext cx="2566479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460375" y="4018872"/>
            <a:ext cx="1447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u="sng" dirty="0"/>
              <a:t>ODONTOMA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7284" y="5877272"/>
            <a:ext cx="9076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u="sng" dirty="0"/>
              <a:t>Odontoma</a:t>
            </a:r>
            <a:r>
              <a:rPr lang="es-MX" sz="1600" b="1" dirty="0"/>
              <a:t>:</a:t>
            </a:r>
            <a:r>
              <a:rPr lang="es-MX" sz="1600" dirty="0"/>
              <a:t> Formaciones irregulares de material calcificado constituido por esmalte, dentina y cemento junto al tejido conectivo pulpar, muestra una aglomeración de numerosos elementos calcificados (dentículos), son asintomáticos y se relacionan con un diente no erupcionado. </a:t>
            </a:r>
          </a:p>
        </p:txBody>
      </p:sp>
    </p:spTree>
    <p:extLst>
      <p:ext uri="{BB962C8B-B14F-4D97-AF65-F5344CB8AC3E}">
        <p14:creationId xmlns:p14="http://schemas.microsoft.com/office/powerpoint/2010/main" val="1036501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241" t="10586" r="3074" b="18132"/>
          <a:stretch/>
        </p:blipFill>
        <p:spPr>
          <a:xfrm rot="16200000">
            <a:off x="1347166" y="-1241939"/>
            <a:ext cx="6474774" cy="904790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260648"/>
            <a:ext cx="2448272" cy="360040"/>
          </a:xfrm>
        </p:spPr>
        <p:txBody>
          <a:bodyPr>
            <a:normAutofit fontScale="90000"/>
          </a:bodyPr>
          <a:lstStyle/>
          <a:p>
            <a:r>
              <a:rPr lang="es-MX" dirty="0"/>
              <a:t>LC en PNC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116632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35109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3"/>
          <p:cNvSpPr txBox="1">
            <a:spLocks noChangeArrowheads="1"/>
          </p:cNvSpPr>
          <p:nvPr/>
        </p:nvSpPr>
        <p:spPr bwMode="auto">
          <a:xfrm>
            <a:off x="2697957" y="526070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s-MX" altLang="es-MX" sz="20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494486"/>
              </p:ext>
            </p:extLst>
          </p:nvPr>
        </p:nvGraphicFramePr>
        <p:xfrm>
          <a:off x="323554" y="548680"/>
          <a:ext cx="2374403" cy="5388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864">
                <a:tc gridSpan="2"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rgbClr val="00B0F0"/>
                          </a:solidFill>
                        </a:rPr>
                        <a:t>JARABAK</a:t>
                      </a:r>
                      <a:endParaRPr lang="es-MX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r>
                        <a:rPr lang="es-ES" sz="1400" dirty="0"/>
                        <a:t>BCA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aseline="0" dirty="0">
                          <a:solidFill>
                            <a:srgbClr val="FF0000"/>
                          </a:solidFill>
                        </a:rPr>
                        <a:t>64 mm</a:t>
                      </a:r>
                      <a:endParaRPr lang="es-MX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r>
                        <a:rPr lang="es-MX" sz="1400" dirty="0"/>
                        <a:t>BCP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 </a:t>
                      </a:r>
                      <a:r>
                        <a:rPr lang="es-MX" sz="1400" dirty="0">
                          <a:solidFill>
                            <a:srgbClr val="FF0000"/>
                          </a:solidFill>
                        </a:rPr>
                        <a:t>29.5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r>
                        <a:rPr lang="es-ES" sz="1400" dirty="0"/>
                        <a:t>LONG</a:t>
                      </a:r>
                      <a:r>
                        <a:rPr lang="es-ES" sz="1400" baseline="0" dirty="0"/>
                        <a:t> CMD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55 mm</a:t>
                      </a:r>
                      <a:endParaRPr lang="es-MX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r>
                        <a:rPr lang="es-ES" sz="1400" dirty="0"/>
                        <a:t>LONG</a:t>
                      </a:r>
                      <a:r>
                        <a:rPr lang="es-ES" sz="1400" baseline="0" dirty="0"/>
                        <a:t> RAMA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aseline="0" dirty="0">
                          <a:solidFill>
                            <a:schemeClr val="tx1"/>
                          </a:solidFill>
                        </a:rPr>
                        <a:t>67 mm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r>
                        <a:rPr lang="es-ES" sz="1400" dirty="0"/>
                        <a:t>AFA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u="none" dirty="0">
                          <a:solidFill>
                            <a:schemeClr val="tx1"/>
                          </a:solidFill>
                        </a:rPr>
                        <a:t> 105 mm</a:t>
                      </a:r>
                      <a:endParaRPr lang="es-MX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AFP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66.5 mm</a:t>
                      </a:r>
                      <a:endParaRPr lang="es-MX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%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aseline="0" dirty="0">
                          <a:solidFill>
                            <a:schemeClr val="tx1"/>
                          </a:solidFill>
                        </a:rPr>
                        <a:t>63.33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ANG S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132°</a:t>
                      </a:r>
                      <a:endParaRPr lang="es-MX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ANG AT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135.5°</a:t>
                      </a:r>
                      <a:endParaRPr lang="es-MX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ARG GO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129.5°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GO</a:t>
                      </a:r>
                      <a:r>
                        <a:rPr lang="es-ES" sz="1400" baseline="0" dirty="0"/>
                        <a:t> SUP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49°</a:t>
                      </a:r>
                      <a:endParaRPr lang="es-MX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GO INF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FF0000"/>
                          </a:solidFill>
                        </a:rPr>
                        <a:t>80.5°</a:t>
                      </a:r>
                      <a:endParaRPr lang="es-MX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4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TOTAL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397 °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116632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8407" t="19721" r="9648" b="15435"/>
          <a:stretch/>
        </p:blipFill>
        <p:spPr>
          <a:xfrm rot="16200000">
            <a:off x="3779913" y="332653"/>
            <a:ext cx="4248471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7431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3563541" y="2205039"/>
            <a:ext cx="2305050" cy="2376487"/>
          </a:xfrm>
          <a:prstGeom prst="ellipse">
            <a:avLst/>
          </a:prstGeom>
          <a:solidFill>
            <a:srgbClr val="00CCFF">
              <a:alpha val="20000"/>
            </a:srgbClr>
          </a:solidFill>
          <a:ln w="38100">
            <a:solidFill>
              <a:srgbClr val="00CCFF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59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63 % </a:t>
            </a:r>
            <a:endParaRPr lang="es-MX" b="1" dirty="0">
              <a:solidFill>
                <a:schemeClr val="accent1">
                  <a:lumMod val="20000"/>
                  <a:lumOff val="8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1763316" y="2205039"/>
            <a:ext cx="2305050" cy="2376487"/>
          </a:xfrm>
          <a:prstGeom prst="ellipse">
            <a:avLst/>
          </a:prstGeom>
          <a:solidFill>
            <a:srgbClr val="D60093">
              <a:alpha val="20000"/>
            </a:srgbClr>
          </a:solidFill>
          <a:ln w="38100">
            <a:solidFill>
              <a:srgbClr val="D60093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54-58 %</a:t>
            </a:r>
            <a:endParaRPr lang="es-MX" sz="2000" b="1" dirty="0">
              <a:solidFill>
                <a:schemeClr val="accent1">
                  <a:lumMod val="20000"/>
                  <a:lumOff val="8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6804" name="Oval 5"/>
          <p:cNvSpPr>
            <a:spLocks noChangeArrowheads="1"/>
          </p:cNvSpPr>
          <p:nvPr/>
        </p:nvSpPr>
        <p:spPr bwMode="auto">
          <a:xfrm>
            <a:off x="5076825" y="2278063"/>
            <a:ext cx="2305050" cy="2303462"/>
          </a:xfrm>
          <a:prstGeom prst="ellipse">
            <a:avLst/>
          </a:prstGeom>
          <a:solidFill>
            <a:srgbClr val="660066">
              <a:alpha val="20000"/>
            </a:srgbClr>
          </a:solidFill>
          <a:ln w="38100">
            <a:solidFill>
              <a:srgbClr val="660066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s-ES_tradnl" altLang="es-MX" sz="3200" b="1">
                <a:solidFill>
                  <a:schemeClr val="bg2"/>
                </a:solidFill>
                <a:latin typeface="Century Gothic" panose="020B0502020202020204" pitchFamily="34" charset="0"/>
              </a:rPr>
              <a:t>     </a:t>
            </a:r>
            <a:r>
              <a:rPr lang="es-ES_tradnl" altLang="es-MX" sz="2000" b="1">
                <a:latin typeface="Century Gothic" panose="020B0502020202020204" pitchFamily="34" charset="0"/>
              </a:rPr>
              <a:t>64-80 %</a:t>
            </a:r>
            <a:endParaRPr lang="es-MX" altLang="es-MX" sz="2000" b="1">
              <a:latin typeface="Century Gothic" panose="020B0502020202020204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52725" y="1501775"/>
            <a:ext cx="356188" cy="369332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</a:t>
            </a:r>
            <a:endParaRPr lang="es-MX" b="1" dirty="0">
              <a:solidFill>
                <a:schemeClr val="accent3">
                  <a:lumMod val="40000"/>
                  <a:lumOff val="6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035279" y="1484314"/>
            <a:ext cx="364202" cy="369332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</a:t>
            </a:r>
            <a:endParaRPr lang="es-MX" b="1" dirty="0">
              <a:solidFill>
                <a:schemeClr val="accent3">
                  <a:lumMod val="40000"/>
                  <a:lumOff val="6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380310" y="1484314"/>
            <a:ext cx="319318" cy="369332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B</a:t>
            </a:r>
            <a:endParaRPr lang="es-MX" b="1" dirty="0">
              <a:solidFill>
                <a:schemeClr val="accent3">
                  <a:lumMod val="40000"/>
                  <a:lumOff val="6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549254" y="2938464"/>
            <a:ext cx="643125" cy="92333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59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61%</a:t>
            </a:r>
            <a:endParaRPr lang="es-MX" b="1" dirty="0">
              <a:solidFill>
                <a:schemeClr val="accent1">
                  <a:lumMod val="20000"/>
                  <a:lumOff val="8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124951" y="2924176"/>
            <a:ext cx="643126" cy="92333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61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63%</a:t>
            </a:r>
            <a:endParaRPr lang="es-MX" b="1" dirty="0">
              <a:solidFill>
                <a:schemeClr val="accent1">
                  <a:lumMod val="20000"/>
                  <a:lumOff val="8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4500563" y="4797425"/>
            <a:ext cx="432197" cy="719138"/>
          </a:xfrm>
          <a:prstGeom prst="downArrow">
            <a:avLst>
              <a:gd name="adj1" fmla="val 50000"/>
              <a:gd name="adj2" fmla="val 41636"/>
            </a:avLst>
          </a:prstGeom>
          <a:solidFill>
            <a:srgbClr val="FFFF00"/>
          </a:solidFill>
          <a:ln>
            <a:solidFill>
              <a:srgbClr val="FFFF00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55576" y="5643563"/>
            <a:ext cx="748883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s-ES" altLang="es-MX" sz="3200" b="1" dirty="0">
                <a:solidFill>
                  <a:srgbClr val="1ED0E8"/>
                </a:solidFill>
                <a:latin typeface="Berlin Sans FB" panose="020E0602020502020306" pitchFamily="34" charset="0"/>
              </a:rPr>
              <a:t>63.33 % Tendencia crecimiento Braquifacial.</a:t>
            </a:r>
          </a:p>
        </p:txBody>
      </p:sp>
      <p:sp>
        <p:nvSpPr>
          <p:cNvPr id="16" name="15 Flecha circular"/>
          <p:cNvSpPr/>
          <p:nvPr/>
        </p:nvSpPr>
        <p:spPr>
          <a:xfrm flipV="1">
            <a:off x="5857875" y="4500563"/>
            <a:ext cx="1285875" cy="1143000"/>
          </a:xfrm>
          <a:prstGeom prst="circularArrow">
            <a:avLst>
              <a:gd name="adj1" fmla="val 12500"/>
              <a:gd name="adj2" fmla="val 1582726"/>
              <a:gd name="adj3" fmla="val 20457681"/>
              <a:gd name="adj4" fmla="val 10800000"/>
              <a:gd name="adj5" fmla="val 19739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16 Flecha circular"/>
          <p:cNvSpPr/>
          <p:nvPr/>
        </p:nvSpPr>
        <p:spPr>
          <a:xfrm rot="10800000">
            <a:off x="2286000" y="4500563"/>
            <a:ext cx="1285875" cy="1143000"/>
          </a:xfrm>
          <a:prstGeom prst="circularArrow">
            <a:avLst>
              <a:gd name="adj1" fmla="val 12500"/>
              <a:gd name="adj2" fmla="val 1582726"/>
              <a:gd name="adj3" fmla="val 20457681"/>
              <a:gd name="adj4" fmla="val 10800000"/>
              <a:gd name="adj5" fmla="val 19739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Rectangle 9"/>
          <p:cNvSpPr txBox="1">
            <a:spLocks noChangeArrowheads="1"/>
          </p:cNvSpPr>
          <p:nvPr/>
        </p:nvSpPr>
        <p:spPr>
          <a:xfrm>
            <a:off x="2267745" y="-32512"/>
            <a:ext cx="3914776" cy="9144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s-MX" b="1" dirty="0">
                <a:ln/>
                <a:solidFill>
                  <a:srgbClr val="00CCFF"/>
                </a:solidFill>
                <a:effectLst>
                  <a:reflection blurRad="10000" stA="55000" endPos="48000" dist="500" dir="5400000" sy="-100000" algn="bl" rotWithShape="0"/>
                </a:effectLst>
                <a:latin typeface="Berlin Sans FB" panose="020E0602020502020306" pitchFamily="34" charset="0"/>
              </a:rPr>
              <a:t>Esferas Rotacionales OC </a:t>
            </a:r>
            <a:endParaRPr lang="es-ES" b="1" dirty="0">
              <a:ln/>
              <a:solidFill>
                <a:srgbClr val="00CCFF"/>
              </a:solidFill>
              <a:effectLst>
                <a:reflection blurRad="10000" stA="55000" endPos="48000" dist="500" dir="5400000" sy="-100000" algn="bl" rotWithShape="0"/>
              </a:effectLst>
              <a:latin typeface="Berlin Sans FB" panose="020E0602020502020306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116632"/>
            <a:ext cx="576064" cy="6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24422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D4722-0355-962F-23F9-BB7F63235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A5F3E4-7610-DD80-093E-01062AD99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20" y="189041"/>
            <a:ext cx="7862781" cy="788606"/>
          </a:xfrm>
        </p:spPr>
        <p:txBody>
          <a:bodyPr>
            <a:noAutofit/>
          </a:bodyPr>
          <a:lstStyle/>
          <a:p>
            <a:r>
              <a:rPr lang="es-MX" sz="3600" u="sng" dirty="0">
                <a:latin typeface="Monotype Corsiva" panose="03010101010201010101" pitchFamily="66" charset="0"/>
              </a:rPr>
              <a:t>Corrigiendo maloclusiones de la infancia a la vida adulta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255A63-D13F-BCFF-771F-A3A5AB338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068711"/>
            <a:ext cx="3296628" cy="14573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199CA9E-800E-B476-F463-7277090E2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2564904"/>
            <a:ext cx="3296628" cy="134836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10815FC-8024-8187-A656-CA27F1801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512" y="1557595"/>
            <a:ext cx="2877561" cy="338357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83EC857-95F6-A474-DBE4-D561C76DAE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402" t="39329" r="41397" b="18852"/>
          <a:stretch/>
        </p:blipFill>
        <p:spPr>
          <a:xfrm rot="16200000">
            <a:off x="3907820" y="2996583"/>
            <a:ext cx="1312624" cy="329662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48FBE27-8ED0-FDB8-1AF6-836A78666E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358" t="11530" r="20975" b="25375"/>
          <a:stretch/>
        </p:blipFill>
        <p:spPr>
          <a:xfrm>
            <a:off x="6277753" y="1556792"/>
            <a:ext cx="2830751" cy="347880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84B8339-8DC1-4D51-6FA6-07A233B945A3}"/>
              </a:ext>
            </a:extLst>
          </p:cNvPr>
          <p:cNvSpPr txBox="1"/>
          <p:nvPr/>
        </p:nvSpPr>
        <p:spPr>
          <a:xfrm>
            <a:off x="899592" y="5445224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Respira</a:t>
            </a:r>
          </a:p>
          <a:p>
            <a:r>
              <a:rPr lang="es-MX" dirty="0"/>
              <a:t>Duerme</a:t>
            </a:r>
          </a:p>
          <a:p>
            <a:r>
              <a:rPr lang="es-MX" dirty="0"/>
              <a:t>Sonríe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8378947-2770-AABF-FCDE-18C41578BEF4}"/>
              </a:ext>
            </a:extLst>
          </p:cNvPr>
          <p:cNvSpPr txBox="1"/>
          <p:nvPr/>
        </p:nvSpPr>
        <p:spPr>
          <a:xfrm>
            <a:off x="6277753" y="5664030"/>
            <a:ext cx="289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Monotype Corsiva" panose="03010101010201010101" pitchFamily="66" charset="0"/>
              </a:rPr>
              <a:t>C.D.E.O.  Alma Yesenia Soto E.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FEAA6F6-EF68-62C0-7ED7-E7BB7EB98D3E}"/>
              </a:ext>
            </a:extLst>
          </p:cNvPr>
          <p:cNvSpPr txBox="1"/>
          <p:nvPr/>
        </p:nvSpPr>
        <p:spPr>
          <a:xfrm>
            <a:off x="164014" y="5075892"/>
            <a:ext cx="262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Protocolo de tratamiento: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6ECCE0C-7D7D-1B3E-DBF0-C023D3B68DB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41827" r="23225" b="33819"/>
          <a:stretch/>
        </p:blipFill>
        <p:spPr>
          <a:xfrm>
            <a:off x="2915817" y="5325357"/>
            <a:ext cx="3296628" cy="1416011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79A22A3C-2151-6B7A-63EA-DB1F621802B1}"/>
              </a:ext>
            </a:extLst>
          </p:cNvPr>
          <p:cNvSpPr txBox="1"/>
          <p:nvPr/>
        </p:nvSpPr>
        <p:spPr>
          <a:xfrm>
            <a:off x="597651" y="1137342"/>
            <a:ext cx="1704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Pretratamiento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67A18BF-87B5-71C3-E57B-8C322A7710AF}"/>
              </a:ext>
            </a:extLst>
          </p:cNvPr>
          <p:cNvSpPr txBox="1"/>
          <p:nvPr/>
        </p:nvSpPr>
        <p:spPr>
          <a:xfrm>
            <a:off x="6825682" y="1137342"/>
            <a:ext cx="18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Postratamiento</a:t>
            </a:r>
          </a:p>
        </p:txBody>
      </p:sp>
    </p:spTree>
    <p:extLst>
      <p:ext uri="{BB962C8B-B14F-4D97-AF65-F5344CB8AC3E}">
        <p14:creationId xmlns:p14="http://schemas.microsoft.com/office/powerpoint/2010/main" val="534855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2420</TotalTime>
  <Words>260</Words>
  <Application>Microsoft Office PowerPoint</Application>
  <PresentationFormat>Presentación en pantalla (4:3)</PresentationFormat>
  <Paragraphs>84</Paragraphs>
  <Slides>14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Berlin Sans FB</vt:lpstr>
      <vt:lpstr>Calibri</vt:lpstr>
      <vt:lpstr>Century Gothic</vt:lpstr>
      <vt:lpstr>Monotype Corsiva</vt:lpstr>
      <vt:lpstr>Tema de Office</vt:lpstr>
      <vt:lpstr>DATOS DEL PACIENTE</vt:lpstr>
      <vt:lpstr>Presentación de PowerPoint</vt:lpstr>
      <vt:lpstr>Presentación de PowerPoint</vt:lpstr>
      <vt:lpstr>Presentación de PowerPoint</vt:lpstr>
      <vt:lpstr>Presentación de PowerPoint</vt:lpstr>
      <vt:lpstr>POSTURA </vt:lpstr>
      <vt:lpstr>Presentación de PowerPoint</vt:lpstr>
      <vt:lpstr>Presentación de PowerPoint</vt:lpstr>
      <vt:lpstr>ORTOPANTOMOGRAFÍA</vt:lpstr>
      <vt:lpstr>TRAZADO ORTOPANTOMOGRAFIA</vt:lpstr>
      <vt:lpstr>LC en PNC</vt:lpstr>
      <vt:lpstr>Presentación de PowerPoint</vt:lpstr>
      <vt:lpstr>Presentación de PowerPoint</vt:lpstr>
      <vt:lpstr>Corrigiendo maloclusiones de la infancia a la vida adulta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DATOS DEL PACIENTE</dc:title>
  <dc:creator>Alumno1 Preu</dc:creator>
  <cp:lastModifiedBy>Dental Cielo</cp:lastModifiedBy>
  <cp:revision>145</cp:revision>
  <dcterms:created xsi:type="dcterms:W3CDTF">2021-07-24T19:59:30Z</dcterms:created>
  <dcterms:modified xsi:type="dcterms:W3CDTF">2026-01-03T04:52:09Z</dcterms:modified>
</cp:coreProperties>
</file>